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92" r:id="rId4"/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Questrial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C3D25FA-83FF-4738-8B68-05A516EC4A5E}">
  <a:tblStyle styleId="{BC3D25FA-83FF-4738-8B68-05A516EC4A5E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F6FC"/>
          </a:solidFill>
        </a:fill>
      </a:tcStyle>
    </a:wholeTbl>
    <a:band1H>
      <a:tcStyle>
        <a:fill>
          <a:solidFill>
            <a:srgbClr val="D1ECF9"/>
          </a:solidFill>
        </a:fill>
      </a:tcStyle>
    </a:band1H>
    <a:band1V>
      <a:tcStyle>
        <a:fill>
          <a:solidFill>
            <a:srgbClr val="D1ECF9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639EFD1D-FB7B-481C-87EB-F51AEAF4BDC1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Questrial-regular.fntdata"/><Relationship Id="rId25" Type="http://schemas.openxmlformats.org/officeDocument/2006/relationships/slide" Target="slides/slide18.xml"/><Relationship Id="rId47" Type="http://schemas.openxmlformats.org/officeDocument/2006/relationships/slide" Target="slides/slide40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DANI</a:t>
            </a:r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</a:t>
            </a:r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JULI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JUL</a:t>
            </a:r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BRY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DANI</a:t>
            </a:r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  <p:sp>
        <p:nvSpPr>
          <p:cNvPr id="586" name="Shape 5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25" name="Shape 6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</a:t>
            </a:r>
          </a:p>
        </p:txBody>
      </p:sp>
      <p:sp>
        <p:nvSpPr>
          <p:cNvPr id="646" name="Shape 6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</a:t>
            </a:r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</a:t>
            </a:r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58" name="Shape 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>
            <p:ph type="ctrTitle"/>
          </p:nvPr>
        </p:nvSpPr>
        <p:spPr>
          <a:xfrm>
            <a:off x="1313258" y="975588"/>
            <a:ext cx="6517499" cy="18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313258" y="2914650"/>
            <a:ext cx="651749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ctr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330" y="1775318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2" name="Shape 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title"/>
          </p:nvPr>
        </p:nvSpPr>
        <p:spPr>
          <a:xfrm>
            <a:off x="685330" y="621422"/>
            <a:ext cx="7763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330" y="2743092"/>
            <a:ext cx="7763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330" y="1775318"/>
            <a:ext cx="38295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629150" y="1775318"/>
            <a:ext cx="38289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7" name="Shape 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59746" y="1778263"/>
            <a:ext cx="3655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85330" y="2288258"/>
            <a:ext cx="3829500" cy="2054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4797317" y="1778263"/>
            <a:ext cx="3661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4" type="body"/>
          </p:nvPr>
        </p:nvSpPr>
        <p:spPr>
          <a:xfrm>
            <a:off x="4629150" y="2288258"/>
            <a:ext cx="3829200" cy="2054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7" name="Shape 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8" name="Shape 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685331" y="457200"/>
            <a:ext cx="29517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808546" y="457200"/>
            <a:ext cx="4649999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685330" y="1974638"/>
            <a:ext cx="2951700" cy="2368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6" name="Shape 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685330" y="457200"/>
            <a:ext cx="44511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5568602" y="457200"/>
            <a:ext cx="2441400" cy="38862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345" y="1974638"/>
            <a:ext cx="4451100" cy="2368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4" name="Shape 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685345" y="3217030"/>
            <a:ext cx="7773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6" name="Shape 126"/>
          <p:cNvSpPr/>
          <p:nvPr>
            <p:ph idx="2" type="pic"/>
          </p:nvPr>
        </p:nvSpPr>
        <p:spPr>
          <a:xfrm>
            <a:off x="888558" y="523695"/>
            <a:ext cx="7366800" cy="2410500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330" y="3831546"/>
            <a:ext cx="7773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685330" y="457199"/>
            <a:ext cx="77733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331" y="3153615"/>
            <a:ext cx="77733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9" name="Shape 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0482" y="2707524"/>
            <a:ext cx="6564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685330" y="3279597"/>
            <a:ext cx="77733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146" name="Shape 146"/>
          <p:cNvSpPr txBox="1"/>
          <p:nvPr/>
        </p:nvSpPr>
        <p:spPr>
          <a:xfrm>
            <a:off x="751115" y="565624"/>
            <a:ext cx="4571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b="0" lang="en" sz="60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918168" y="22451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b="0" lang="en" sz="6000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9" name="Shape 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685331" y="1604040"/>
            <a:ext cx="77733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331" y="3496751"/>
            <a:ext cx="7773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6" name="Shape 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title"/>
          </p:nvPr>
        </p:nvSpPr>
        <p:spPr>
          <a:xfrm>
            <a:off x="685330" y="457200"/>
            <a:ext cx="77733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330" y="1775319"/>
            <a:ext cx="2474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685330" y="2207516"/>
            <a:ext cx="24741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3" type="body"/>
          </p:nvPr>
        </p:nvSpPr>
        <p:spPr>
          <a:xfrm>
            <a:off x="3339291" y="1775319"/>
            <a:ext cx="2468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4" type="body"/>
          </p:nvPr>
        </p:nvSpPr>
        <p:spPr>
          <a:xfrm>
            <a:off x="3331011" y="2207516"/>
            <a:ext cx="24774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5" type="body"/>
          </p:nvPr>
        </p:nvSpPr>
        <p:spPr>
          <a:xfrm>
            <a:off x="5979973" y="1775319"/>
            <a:ext cx="2478599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6" type="body"/>
          </p:nvPr>
        </p:nvSpPr>
        <p:spPr>
          <a:xfrm>
            <a:off x="5979973" y="2207516"/>
            <a:ext cx="2478599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68" name="Shape 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685330" y="458079"/>
            <a:ext cx="7773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330" y="3153614"/>
            <a:ext cx="24723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Shape 171"/>
          <p:cNvSpPr/>
          <p:nvPr>
            <p:ph idx="2" type="pic"/>
          </p:nvPr>
        </p:nvSpPr>
        <p:spPr>
          <a:xfrm>
            <a:off x="685330" y="1775319"/>
            <a:ext cx="2472300" cy="1143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3" type="body"/>
          </p:nvPr>
        </p:nvSpPr>
        <p:spPr>
          <a:xfrm>
            <a:off x="685330" y="3585811"/>
            <a:ext cx="24723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4" type="body"/>
          </p:nvPr>
        </p:nvSpPr>
        <p:spPr>
          <a:xfrm>
            <a:off x="3332069" y="3153614"/>
            <a:ext cx="24765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4" name="Shape 174"/>
          <p:cNvSpPr/>
          <p:nvPr>
            <p:ph idx="5" type="pic"/>
          </p:nvPr>
        </p:nvSpPr>
        <p:spPr>
          <a:xfrm>
            <a:off x="3331011" y="1775319"/>
            <a:ext cx="2477400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6" type="body"/>
          </p:nvPr>
        </p:nvSpPr>
        <p:spPr>
          <a:xfrm>
            <a:off x="3331011" y="3585810"/>
            <a:ext cx="2477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7" type="body"/>
          </p:nvPr>
        </p:nvSpPr>
        <p:spPr>
          <a:xfrm>
            <a:off x="5979973" y="3153614"/>
            <a:ext cx="2475599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Shape 177"/>
          <p:cNvSpPr/>
          <p:nvPr>
            <p:ph idx="8" type="pic"/>
          </p:nvPr>
        </p:nvSpPr>
        <p:spPr>
          <a:xfrm>
            <a:off x="5979973" y="1775319"/>
            <a:ext cx="2478599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9" type="body"/>
          </p:nvPr>
        </p:nvSpPr>
        <p:spPr>
          <a:xfrm>
            <a:off x="5979879" y="3585808"/>
            <a:ext cx="2478899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83" name="Shape 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 rot="5400000">
            <a:off x="3288020" y="-827330"/>
            <a:ext cx="2568000" cy="7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90" name="Shape 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type="title"/>
          </p:nvPr>
        </p:nvSpPr>
        <p:spPr>
          <a:xfrm rot="5400000">
            <a:off x="5558119" y="1442850"/>
            <a:ext cx="38862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 rot="5400000">
            <a:off x="1614224" y="-471749"/>
            <a:ext cx="3886200" cy="57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Shape 220"/>
          <p:cNvGrpSpPr/>
          <p:nvPr/>
        </p:nvGrpSpPr>
        <p:grpSpPr>
          <a:xfrm>
            <a:off x="0" y="-6350"/>
            <a:ext cx="9144106" cy="5149934"/>
            <a:chOff x="0" y="-8467"/>
            <a:chExt cx="12192142" cy="6866579"/>
          </a:xfrm>
        </p:grpSpPr>
        <p:sp>
          <p:nvSpPr>
            <p:cNvPr id="221" name="Shape 221"/>
            <p:cNvSpPr/>
            <p:nvPr/>
          </p:nvSpPr>
          <p:spPr>
            <a:xfrm>
              <a:off x="0" y="-7861"/>
              <a:ext cx="863700" cy="5698200"/>
            </a:xfrm>
            <a:custGeom>
              <a:pathLst>
                <a:path extrusionOk="0" h="120000" w="120000">
                  <a:moveTo>
                    <a:pt x="0" y="178"/>
                  </a:moveTo>
                  <a:lnTo>
                    <a:pt x="120000" y="0"/>
                  </a:lnTo>
                  <a:lnTo>
                    <a:pt x="120000" y="356"/>
                  </a:lnTo>
                  <a:lnTo>
                    <a:pt x="0" y="12000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</p:sp>
        <p:cxnSp>
          <p:nvCxnSpPr>
            <p:cNvPr id="222" name="Shape 222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Shape 223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Shape 224"/>
            <p:cNvSpPr/>
            <p:nvPr/>
          </p:nvSpPr>
          <p:spPr>
            <a:xfrm>
              <a:off x="9181475" y="-8466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25" name="Shape 225"/>
            <p:cNvSpPr/>
            <p:nvPr/>
          </p:nvSpPr>
          <p:spPr>
            <a:xfrm>
              <a:off x="9603442" y="-8466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26" name="Shape 226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9334500" y="-8466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228" name="Shape 228"/>
            <p:cNvSpPr/>
            <p:nvPr/>
          </p:nvSpPr>
          <p:spPr>
            <a:xfrm>
              <a:off x="10898729" y="-8466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29" name="Shape 229"/>
            <p:cNvSpPr/>
            <p:nvPr/>
          </p:nvSpPr>
          <p:spPr>
            <a:xfrm>
              <a:off x="10938999" y="-8466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30" name="Shape 230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Shape 231"/>
          <p:cNvSpPr txBox="1"/>
          <p:nvPr>
            <p:ph type="ctrTitle"/>
          </p:nvPr>
        </p:nvSpPr>
        <p:spPr>
          <a:xfrm>
            <a:off x="1130300" y="1803400"/>
            <a:ext cx="5825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1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508001" y="2025650"/>
            <a:ext cx="644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508000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3817477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506808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506808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3" type="body"/>
          </p:nvPr>
        </p:nvSpPr>
        <p:spPr>
          <a:xfrm>
            <a:off x="3816287" y="1620737"/>
            <a:ext cx="3139199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4" type="body"/>
          </p:nvPr>
        </p:nvSpPr>
        <p:spPr>
          <a:xfrm>
            <a:off x="3816287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508000" y="1123953"/>
            <a:ext cx="2890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570345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2" type="body"/>
          </p:nvPr>
        </p:nvSpPr>
        <p:spPr>
          <a:xfrm>
            <a:off x="508000" y="2082801"/>
            <a:ext cx="2890800" cy="1938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70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Shape 276"/>
          <p:cNvSpPr/>
          <p:nvPr>
            <p:ph idx="2" type="pic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508000" y="4025503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280" name="Shape 28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024604" y="2724150"/>
            <a:ext cx="5418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2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294" name="Shape 294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309" name="Shape 309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514349" y="457200"/>
            <a:ext cx="64413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 rot="5400000">
            <a:off x="2276401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1" name="Shape 321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2" name="Shape 322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 rot="5400000">
            <a:off x="4495661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 rot="5400000">
            <a:off x="1186263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80C7F5"/>
            </a:gs>
            <a:gs pos="73000">
              <a:srgbClr val="80C7F5"/>
            </a:gs>
            <a:gs pos="100000">
              <a:srgbClr val="86A5CB"/>
            </a:gs>
          </a:gsLst>
          <a:lin ang="611987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1" name="Shape 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074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331" y="1775319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76200" lvl="0" marL="177800" marR="0" rtl="0" algn="l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8900" lvl="1" marL="5207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2065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15494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18923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2352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25781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2921000" marR="0" rtl="0" algn="l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37500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37500"/>
              <a:buNone/>
              <a:defRPr b="0" i="0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Shape 197"/>
          <p:cNvGrpSpPr/>
          <p:nvPr/>
        </p:nvGrpSpPr>
        <p:grpSpPr>
          <a:xfrm>
            <a:off x="0" y="-6350"/>
            <a:ext cx="9144106" cy="5149934"/>
            <a:chOff x="0" y="-8467"/>
            <a:chExt cx="12192142" cy="6866579"/>
          </a:xfrm>
        </p:grpSpPr>
        <p:cxnSp>
          <p:nvCxnSpPr>
            <p:cNvPr id="198" name="Shape 198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Shape 199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Shape 200"/>
            <p:cNvSpPr/>
            <p:nvPr/>
          </p:nvSpPr>
          <p:spPr>
            <a:xfrm>
              <a:off x="9181475" y="-8466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01" name="Shape 201"/>
            <p:cNvSpPr/>
            <p:nvPr/>
          </p:nvSpPr>
          <p:spPr>
            <a:xfrm>
              <a:off x="9603442" y="-8466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02" name="Shape 202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9334500" y="-8466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204" name="Shape 204"/>
            <p:cNvSpPr/>
            <p:nvPr/>
          </p:nvSpPr>
          <p:spPr>
            <a:xfrm>
              <a:off x="10898729" y="-8466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05" name="Shape 205"/>
            <p:cNvSpPr/>
            <p:nvPr/>
          </p:nvSpPr>
          <p:spPr>
            <a:xfrm>
              <a:off x="10938999" y="-8466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06" name="Shape 206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Shape 20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ct val="4074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ctrTitle"/>
          </p:nvPr>
        </p:nvSpPr>
        <p:spPr>
          <a:xfrm>
            <a:off x="-78275" y="819950"/>
            <a:ext cx="7178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273C54"/>
              </a:buClr>
              <a:buSzPct val="25000"/>
              <a:buFont typeface="Arial"/>
              <a:buNone/>
            </a:pPr>
            <a:r>
              <a:rPr lang="en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</a:t>
            </a:r>
            <a:r>
              <a:rPr b="0" i="0" lang="en" sz="3600" u="none" cap="none" strike="noStrik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BUOY</a:t>
            </a:r>
          </a:p>
        </p:txBody>
      </p:sp>
      <p:sp>
        <p:nvSpPr>
          <p:cNvPr id="335" name="Shape 335"/>
          <p:cNvSpPr txBox="1"/>
          <p:nvPr>
            <p:ph idx="1" type="subTitle"/>
          </p:nvPr>
        </p:nvSpPr>
        <p:spPr>
          <a:xfrm>
            <a:off x="656783" y="2747475"/>
            <a:ext cx="6517499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700" u="none" cap="none" strike="noStrik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BRYAN MCCOMBS EE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700" u="none" cap="none" strike="noStrik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DANIEL ROSABAL EE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700" u="none" cap="none" strike="noStrik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MATT CROUCH  </a:t>
            </a:r>
            <a:r>
              <a:rPr lang="en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	PSE</a:t>
            </a: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700" u="none" cap="none" strike="noStrike">
                <a:solidFill>
                  <a:srgbClr val="273C54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JULIAN ROJAS   CE</a:t>
            </a:r>
          </a:p>
        </p:txBody>
      </p:sp>
      <p:pic>
        <p:nvPicPr>
          <p:cNvPr descr="Layer 3.png"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25" y="754525"/>
            <a:ext cx="3419974" cy="28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48050" y="2158225"/>
            <a:ext cx="1457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508000" y="457200"/>
            <a:ext cx="6447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Battery Charger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85525" y="1249275"/>
            <a:ext cx="64476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Based on the MCP73871 microchip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Temperature monitoring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Three indicator LEDs</a:t>
            </a:r>
          </a:p>
          <a:p>
            <a:pPr lvl="1">
              <a:spcBef>
                <a:spcPts val="400"/>
              </a:spcBef>
              <a:buSzPct val="100000"/>
            </a:pPr>
            <a:r>
              <a:rPr lang="en"/>
              <a:t>Power</a:t>
            </a:r>
          </a:p>
          <a:p>
            <a:pPr lvl="1">
              <a:spcBef>
                <a:spcPts val="400"/>
              </a:spcBef>
              <a:buSzPct val="100000"/>
            </a:pPr>
            <a:r>
              <a:rPr lang="en"/>
              <a:t>Charging status</a:t>
            </a:r>
          </a:p>
          <a:p>
            <a:pPr lvl="1" rtl="0">
              <a:spcBef>
                <a:spcPts val="400"/>
              </a:spcBef>
              <a:buSzPct val="100000"/>
            </a:pPr>
            <a:r>
              <a:rPr lang="en"/>
              <a:t>Charging complete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Lightweight (5.7g)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Too dark?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creen Shot 2016-09-28 at 7.58.39 PM.png"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435" y="1176799"/>
            <a:ext cx="1788375" cy="1504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Shape 400"/>
          <p:cNvGraphicFramePr/>
          <p:nvPr/>
        </p:nvGraphicFramePr>
        <p:xfrm>
          <a:off x="3830600" y="29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390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1.6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” x 1.3”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$17.50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508000" y="460125"/>
            <a:ext cx="6447600" cy="546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Converter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800"/>
              </a:spcBef>
            </a:pPr>
            <a:r>
              <a:rPr lang="en"/>
              <a:t>Based on TI’s TPS63060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3 to 12V input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5V output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90%+ operating efficiency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Lightweight (2.5g)</a:t>
            </a:r>
          </a:p>
          <a:p>
            <a:pPr indent="0" lvl="0" marL="0">
              <a:spcBef>
                <a:spcPts val="80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9-28 at 3.55.17 PM.png"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162" y="1106799"/>
            <a:ext cx="2564925" cy="1594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8" name="Shape 408"/>
          <p:cNvGraphicFramePr/>
          <p:nvPr/>
        </p:nvGraphicFramePr>
        <p:xfrm>
          <a:off x="3830600" y="29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2190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0.7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” x 1.3”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$9.95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434350" y="28532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Sensors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5" y="1415223"/>
            <a:ext cx="6721900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100" y="184624"/>
            <a:ext cx="2187550" cy="12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3D Movement View 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rPr lang="en"/>
              <a:t>A</a:t>
            </a:r>
            <a:r>
              <a:rPr lang="en">
                <a:solidFill>
                  <a:srgbClr val="434343"/>
                </a:solidFill>
              </a:rPr>
              <a:t>dafruit 9-DOF Breakout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100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Regulated supply voltage 1.71 to 3.6 V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L3GD20H 3-axis gyroscope: ±250, ±500, or ±2000 dps scale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LSM303 3-axis compass: ±1.3 to ±8.1 gauss magnetic field scale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6B0E3"/>
              </a:buClr>
              <a:buSzPct val="100000"/>
              <a:buFont typeface="Trebuchet MS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LSM303 3-axis accelerometer: ±2g/±4g/±8g/±16g selectable scale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I2C/SPI digital output interface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>
                <a:solidFill>
                  <a:srgbClr val="434343"/>
                </a:solidFill>
              </a:rPr>
              <a:t>16 bit data output 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16B0E3"/>
              </a:buClr>
              <a:buSzPct val="100000"/>
            </a:pPr>
            <a:r>
              <a:rPr lang="en"/>
              <a:t>Lightweight (2.8g)</a:t>
            </a:r>
          </a:p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t/>
            </a:r>
            <a:endParaRPr/>
          </a:p>
        </p:txBody>
      </p:sp>
      <p:graphicFrame>
        <p:nvGraphicFramePr>
          <p:cNvPr id="422" name="Shape 422"/>
          <p:cNvGraphicFramePr/>
          <p:nvPr/>
        </p:nvGraphicFramePr>
        <p:xfrm>
          <a:off x="3929900" y="3486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1714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1.5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” x 0.9”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$19.95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00" y="403143"/>
            <a:ext cx="2247449" cy="14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 Speed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468225" y="1608954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1" i="0" lang="en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Adafruit Anemometer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Supply Voltage  5-24V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Analog output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0.4V (0 mph) -2.0V (72 mph)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Every 50 mV  ~ 2 mph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Accurate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Within ±1 mph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Durable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Waterproof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cdn-shop.adafruit.com/1200x900/1733-00.jpg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9200" y="592174"/>
            <a:ext cx="2909100" cy="2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Shape 431"/>
          <p:cNvGraphicFramePr/>
          <p:nvPr/>
        </p:nvGraphicFramePr>
        <p:xfrm>
          <a:off x="4012725" y="29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Manufacturer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1733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4” x 5.6”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507950" y="1219666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1" i="0" lang="en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DS18B20 Digital Temperature Sensor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Wide range, Good accuracy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-55° - 125° C (-67°-257°F)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±0.5° over -10°- 85° C range (±1°F over 50°-185°F)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Implementation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Single data wire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Parasitic Power 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"/>
              <a:t>Each sensor has a unique 64 bit address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27272"/>
              <a:buFont typeface="Noto Sans Symbols"/>
              <a:buChar char="▶"/>
            </a:pPr>
            <a:r>
              <a:rPr lang="en"/>
              <a:t>9-12 bit programmable resolution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Able to use for both functions</a:t>
            </a:r>
          </a:p>
          <a:p>
            <a:pPr lvl="1" rtl="0">
              <a:spcBef>
                <a:spcPts val="0"/>
              </a:spcBef>
              <a:buSzPct val="91666"/>
            </a:pPr>
            <a:r>
              <a:rPr lang="en"/>
              <a:t>Available in Waterproof Casing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26" y="537900"/>
            <a:ext cx="2573349" cy="2100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8" name="Shape 438"/>
          <p:cNvGraphicFramePr/>
          <p:nvPr/>
        </p:nvGraphicFramePr>
        <p:xfrm>
          <a:off x="4682150" y="28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Manufacturer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381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T0-92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Supply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3-5.5</a:t>
                      </a:r>
                      <a:r>
                        <a:rPr lang="en" sz="1200"/>
                        <a:t> V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9" name="Shape 439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and Air Temperature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Waterproof Configuration 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93189" y="2271950"/>
            <a:ext cx="6992314" cy="1563661"/>
            <a:chOff x="825125" y="3313472"/>
            <a:chExt cx="6037747" cy="1019735"/>
          </a:xfrm>
        </p:grpSpPr>
        <p:cxnSp>
          <p:nvCxnSpPr>
            <p:cNvPr id="446" name="Shape 446"/>
            <p:cNvCxnSpPr/>
            <p:nvPr/>
          </p:nvCxnSpPr>
          <p:spPr>
            <a:xfrm>
              <a:off x="5323925" y="3830086"/>
              <a:ext cx="186600" cy="0"/>
            </a:xfrm>
            <a:prstGeom prst="straightConnector1">
              <a:avLst/>
            </a:prstGeom>
            <a:noFill/>
            <a:ln cap="flat" cmpd="sng" w="12700">
              <a:solidFill>
                <a:srgbClr val="B0B0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5313566" y="3402056"/>
              <a:ext cx="186600" cy="0"/>
            </a:xfrm>
            <a:prstGeom prst="straightConnector1">
              <a:avLst/>
            </a:prstGeom>
            <a:noFill/>
            <a:ln cap="flat" cmpd="sng" w="12700">
              <a:solidFill>
                <a:srgbClr val="B0B0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Shape 448"/>
            <p:cNvCxnSpPr/>
            <p:nvPr/>
          </p:nvCxnSpPr>
          <p:spPr>
            <a:xfrm>
              <a:off x="5204505" y="3696378"/>
              <a:ext cx="0" cy="1185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Shape 449"/>
            <p:cNvCxnSpPr/>
            <p:nvPr/>
          </p:nvCxnSpPr>
          <p:spPr>
            <a:xfrm>
              <a:off x="5203075" y="3409199"/>
              <a:ext cx="1500" cy="1449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Shape 450"/>
            <p:cNvCxnSpPr/>
            <p:nvPr/>
          </p:nvCxnSpPr>
          <p:spPr>
            <a:xfrm>
              <a:off x="4032454" y="3829728"/>
              <a:ext cx="1296900" cy="0"/>
            </a:xfrm>
            <a:prstGeom prst="straightConnector1">
              <a:avLst/>
            </a:prstGeom>
            <a:noFill/>
            <a:ln cap="flat" cmpd="sng" w="3175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Shape 451"/>
            <p:cNvCxnSpPr/>
            <p:nvPr/>
          </p:nvCxnSpPr>
          <p:spPr>
            <a:xfrm flipH="1" rot="10800000">
              <a:off x="4032454" y="3402135"/>
              <a:ext cx="1296900" cy="401400"/>
            </a:xfrm>
            <a:prstGeom prst="curvedConnector3">
              <a:avLst>
                <a:gd fmla="val 50000" name="adj1"/>
              </a:avLst>
            </a:prstGeom>
            <a:noFill/>
            <a:ln cap="flat" cmpd="sng" w="3175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52" name="Shape 452"/>
            <p:cNvGrpSpPr/>
            <p:nvPr/>
          </p:nvGrpSpPr>
          <p:grpSpPr>
            <a:xfrm>
              <a:off x="825125" y="3745432"/>
              <a:ext cx="1498327" cy="168071"/>
              <a:chOff x="0" y="0"/>
              <a:chExt cx="3182512" cy="329100"/>
            </a:xfrm>
          </p:grpSpPr>
          <p:sp>
            <p:nvSpPr>
              <p:cNvPr id="453" name="Shape 453"/>
              <p:cNvSpPr/>
              <p:nvPr/>
            </p:nvSpPr>
            <p:spPr>
              <a:xfrm>
                <a:off x="0" y="23750"/>
                <a:ext cx="2030700" cy="285000"/>
              </a:xfrm>
              <a:prstGeom prst="roundRect">
                <a:avLst>
                  <a:gd fmla="val 16667" name="adj"/>
                </a:avLst>
              </a:prstGeom>
              <a:solidFill>
                <a:srgbClr val="7F7F7F"/>
              </a:solidFill>
              <a:ln cap="rnd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34275" lIns="68575" rIns="68575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389412" y="0"/>
                <a:ext cx="1793100" cy="329100"/>
              </a:xfrm>
              <a:prstGeom prst="rect">
                <a:avLst/>
              </a:prstGeom>
              <a:solidFill>
                <a:schemeClr val="dk1"/>
              </a:solidFill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34275" lIns="68575" rIns="68575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55" name="Shape 455"/>
            <p:cNvSpPr/>
            <p:nvPr/>
          </p:nvSpPr>
          <p:spPr>
            <a:xfrm>
              <a:off x="2323407" y="3784009"/>
              <a:ext cx="1684499" cy="90600"/>
            </a:xfrm>
            <a:prstGeom prst="rect">
              <a:avLst/>
            </a:pr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56" name="Shape 456"/>
            <p:cNvCxnSpPr/>
            <p:nvPr/>
          </p:nvCxnSpPr>
          <p:spPr>
            <a:xfrm>
              <a:off x="5309280" y="4255972"/>
              <a:ext cx="186600" cy="0"/>
            </a:xfrm>
            <a:prstGeom prst="straightConnector1">
              <a:avLst/>
            </a:prstGeom>
            <a:noFill/>
            <a:ln cap="flat" cmpd="sng" w="12700">
              <a:solidFill>
                <a:srgbClr val="B0B0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Shape 457"/>
            <p:cNvCxnSpPr/>
            <p:nvPr/>
          </p:nvCxnSpPr>
          <p:spPr>
            <a:xfrm>
              <a:off x="4032454" y="3855446"/>
              <a:ext cx="1296900" cy="401400"/>
            </a:xfrm>
            <a:prstGeom prst="curvedConnector3">
              <a:avLst>
                <a:gd fmla="val 50000" name="adj1"/>
              </a:avLst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Shape 458"/>
            <p:cNvSpPr txBox="1"/>
            <p:nvPr/>
          </p:nvSpPr>
          <p:spPr>
            <a:xfrm>
              <a:off x="5565983" y="3313472"/>
              <a:ext cx="679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rIns="68575" tIns="34275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Vcc (5V)</a:t>
              </a:r>
            </a:p>
          </p:txBody>
        </p:sp>
        <p:sp>
          <p:nvSpPr>
            <p:cNvPr id="459" name="Shape 459"/>
            <p:cNvSpPr txBox="1"/>
            <p:nvPr/>
          </p:nvSpPr>
          <p:spPr>
            <a:xfrm>
              <a:off x="5565972" y="3755416"/>
              <a:ext cx="12969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rIns="68575" tIns="34275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  <p:sp>
          <p:nvSpPr>
            <p:cNvPr id="460" name="Shape 460"/>
            <p:cNvSpPr txBox="1"/>
            <p:nvPr/>
          </p:nvSpPr>
          <p:spPr>
            <a:xfrm>
              <a:off x="5565979" y="4155007"/>
              <a:ext cx="445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rIns="68575" tIns="34275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GND</a:t>
              </a:r>
            </a:p>
          </p:txBody>
        </p:sp>
        <p:sp>
          <p:nvSpPr>
            <p:cNvPr id="461" name="Shape 461"/>
            <p:cNvSpPr/>
            <p:nvPr/>
          </p:nvSpPr>
          <p:spPr>
            <a:xfrm>
              <a:off x="5187360" y="3557790"/>
              <a:ext cx="35700" cy="129900"/>
            </a:xfrm>
            <a:prstGeom prst="roundRect">
              <a:avLst>
                <a:gd fmla="val 16667" name="adj"/>
              </a:avLst>
            </a:prstGeom>
            <a:solidFill>
              <a:srgbClr val="DEDEA2"/>
            </a:solidFill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5195933" y="3515403"/>
              <a:ext cx="4452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rIns="68575" tIns="34275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4.7kΩ</a:t>
              </a:r>
            </a:p>
          </p:txBody>
        </p:sp>
      </p:grpSp>
      <p:cxnSp>
        <p:nvCxnSpPr>
          <p:cNvPr id="463" name="Shape 463"/>
          <p:cNvCxnSpPr/>
          <p:nvPr/>
        </p:nvCxnSpPr>
        <p:spPr>
          <a:xfrm flipH="1">
            <a:off x="1190491" y="2289016"/>
            <a:ext cx="30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/>
          <p:nvPr/>
        </p:nvCxnSpPr>
        <p:spPr>
          <a:xfrm flipH="1">
            <a:off x="2442891" y="2271941"/>
            <a:ext cx="30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5" name="Shape 465"/>
          <p:cNvCxnSpPr/>
          <p:nvPr/>
        </p:nvCxnSpPr>
        <p:spPr>
          <a:xfrm flipH="1">
            <a:off x="5290541" y="1871666"/>
            <a:ext cx="30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6" name="Shape 466"/>
          <p:cNvSpPr txBox="1"/>
          <p:nvPr/>
        </p:nvSpPr>
        <p:spPr>
          <a:xfrm>
            <a:off x="597550" y="2009400"/>
            <a:ext cx="132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Stainless Tubing 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1994050" y="2009400"/>
            <a:ext cx="1443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Heat Shrink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4609250" y="1577100"/>
            <a:ext cx="19098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Connecting Wires</a:t>
            </a:r>
          </a:p>
        </p:txBody>
      </p:sp>
      <p:cxnSp>
        <p:nvCxnSpPr>
          <p:cNvPr id="469" name="Shape 469"/>
          <p:cNvCxnSpPr/>
          <p:nvPr/>
        </p:nvCxnSpPr>
        <p:spPr>
          <a:xfrm flipH="1">
            <a:off x="3866716" y="2338966"/>
            <a:ext cx="30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0" name="Shape 470"/>
          <p:cNvSpPr txBox="1"/>
          <p:nvPr/>
        </p:nvSpPr>
        <p:spPr>
          <a:xfrm>
            <a:off x="3284275" y="2009400"/>
            <a:ext cx="1320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PVC Coating</a:t>
            </a:r>
          </a:p>
        </p:txBody>
      </p:sp>
      <p:cxnSp>
        <p:nvCxnSpPr>
          <p:cNvPr id="471" name="Shape 471"/>
          <p:cNvCxnSpPr/>
          <p:nvPr/>
        </p:nvCxnSpPr>
        <p:spPr>
          <a:xfrm>
            <a:off x="770775" y="3561875"/>
            <a:ext cx="17607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2" name="Shape 472"/>
          <p:cNvCxnSpPr/>
          <p:nvPr/>
        </p:nvCxnSpPr>
        <p:spPr>
          <a:xfrm>
            <a:off x="770975" y="3312700"/>
            <a:ext cx="0" cy="3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3" name="Shape 473"/>
          <p:cNvCxnSpPr/>
          <p:nvPr/>
        </p:nvCxnSpPr>
        <p:spPr>
          <a:xfrm flipH="1">
            <a:off x="2532800" y="3355575"/>
            <a:ext cx="3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4" name="Shape 474"/>
          <p:cNvSpPr txBox="1"/>
          <p:nvPr/>
        </p:nvSpPr>
        <p:spPr>
          <a:xfrm>
            <a:off x="1190500" y="3647025"/>
            <a:ext cx="83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1.2”</a:t>
            </a:r>
          </a:p>
        </p:txBody>
      </p:sp>
      <p:cxnSp>
        <p:nvCxnSpPr>
          <p:cNvPr id="475" name="Shape 475"/>
          <p:cNvCxnSpPr/>
          <p:nvPr/>
        </p:nvCxnSpPr>
        <p:spPr>
          <a:xfrm>
            <a:off x="494750" y="2928850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6" name="Shape 476"/>
          <p:cNvCxnSpPr/>
          <p:nvPr/>
        </p:nvCxnSpPr>
        <p:spPr>
          <a:xfrm>
            <a:off x="594775" y="2928850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7" name="Shape 477"/>
          <p:cNvCxnSpPr/>
          <p:nvPr/>
        </p:nvCxnSpPr>
        <p:spPr>
          <a:xfrm rot="10800000">
            <a:off x="494725" y="3166975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8" name="Shape 478"/>
          <p:cNvSpPr txBox="1"/>
          <p:nvPr/>
        </p:nvSpPr>
        <p:spPr>
          <a:xfrm>
            <a:off x="354350" y="2560225"/>
            <a:ext cx="72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0.15”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Salinity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Design a sensor that measures salt content using light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Laser Diode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Mirror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Quadrant Cell Photodiode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Measure distance moved</a:t>
            </a:r>
          </a:p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Use set voltages to create ranges of salinity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Salinity</a:t>
            </a:r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508000" y="1620450"/>
            <a:ext cx="3486600" cy="3038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Laser Diode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635nm wavelength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Visible light for alignment</a:t>
            </a:r>
          </a:p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Mirror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95% reflection at chosen wavelength</a:t>
            </a:r>
          </a:p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Quadrant Cell Photodiode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  <a:buFont typeface="Trebuchet MS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1.19x1.19mm Area with 0.50mm Gap</a:t>
            </a:r>
          </a:p>
        </p:txBody>
      </p:sp>
      <p:graphicFrame>
        <p:nvGraphicFramePr>
          <p:cNvPr id="491" name="Shape 491"/>
          <p:cNvGraphicFramePr/>
          <p:nvPr/>
        </p:nvGraphicFramePr>
        <p:xfrm>
          <a:off x="3777825" y="11714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937650"/>
                <a:gridCol w="1464150"/>
                <a:gridCol w="1068025"/>
                <a:gridCol w="1553975"/>
              </a:tblGrid>
              <a:tr h="722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Lightinthebox.com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Edmunds Optics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Mouser Electronics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421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Part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Laser Diode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Mirror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Quad Cell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0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02187190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7F7F7"/>
                          </a:highlight>
                        </a:rPr>
                        <a:t>#46-618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718-QP5.8-6-TO5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57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6mm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x 10mm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12.5mm Diam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9.2mm x 3.2mm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$4.99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$22.50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$44.54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176475" y="437125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Salinity Components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00" y="1171299"/>
            <a:ext cx="2688075" cy="16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499" y="3186225"/>
            <a:ext cx="3157474" cy="14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00" y="1427725"/>
            <a:ext cx="2349516" cy="31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rgbClr val="212D32"/>
              </a:buClr>
              <a:buSzPct val="25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Motivation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507950" y="1116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CREOL team member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Living in Florida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Surrounded by water</a:t>
            </a:r>
          </a:p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Recreational use as well as commercial use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Boating, Fishing, Surfing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Surveying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urfrideBrandPage.jpg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" y="3896312"/>
            <a:ext cx="73818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Salinity Sensor Configuration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74" y="1183475"/>
            <a:ext cx="2843399" cy="33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25" y="1269225"/>
            <a:ext cx="6781949" cy="288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25" y="50650"/>
            <a:ext cx="2118924" cy="1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508000" y="1620450"/>
            <a:ext cx="2289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Atmel ATmega328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Used in Arduino UNO Boards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23 I/O Pins 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Low-Power uC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3 Timers (Interrupts)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SPI and I2C capable</a:t>
            </a:r>
          </a:p>
          <a:p>
            <a:pPr indent="-228600" lvl="0" marL="457200" rtl="0">
              <a:lnSpc>
                <a:spcPct val="100000"/>
              </a:lnSpc>
              <a:spcBef>
                <a:spcPts val="800"/>
              </a:spcBef>
              <a:buClr>
                <a:srgbClr val="00FFFF"/>
              </a:buClr>
            </a:pPr>
            <a:r>
              <a:rPr lang="en"/>
              <a:t>Ease of use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0128">
            <a:off x="4052912" y="362750"/>
            <a:ext cx="2288999" cy="22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375" y="2380050"/>
            <a:ext cx="3945924" cy="23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 Development</a:t>
            </a: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508000" y="1341850"/>
            <a:ext cx="4182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Arduino IDE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Programming Microcontroller in C.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Arduino Libraries.</a:t>
            </a:r>
          </a:p>
          <a:p>
            <a:pPr lvl="2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Adafruit and Dallas-Temperature.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Runs on Windows and MAC OS.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Open Source.</a:t>
            </a:r>
          </a:p>
          <a:p>
            <a:pPr indent="0" lvl="0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Android Studio IDE.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Android Official Development Environment.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Programming Mobile App in Java .</a:t>
            </a:r>
          </a:p>
          <a:p>
            <a:pPr lvl="1" marR="0" rtl="0" algn="l">
              <a:spcBef>
                <a:spcPts val="800"/>
              </a:spcBef>
              <a:spcAft>
                <a:spcPts val="0"/>
              </a:spcAft>
              <a:buSzPct val="91666"/>
            </a:pPr>
            <a:r>
              <a:rPr lang="en"/>
              <a:t>XML for Android GUI.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75" y="1341837"/>
            <a:ext cx="16002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300" y="3066700"/>
            <a:ext cx="1566250" cy="1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150" y="1341853"/>
            <a:ext cx="1480477" cy="16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613175" y="753025"/>
            <a:ext cx="6196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403425" y="199000"/>
            <a:ext cx="29547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Microcontroller FlowChart</a:t>
            </a:r>
          </a:p>
        </p:txBody>
      </p:sp>
      <p:pic>
        <p:nvPicPr>
          <p:cNvPr descr="Screen Shot 2016-11-28 at 9.42.07 AM.png"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62" y="1275000"/>
            <a:ext cx="4096324" cy="35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99" y="341650"/>
            <a:ext cx="5372825" cy="4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type="title"/>
          </p:nvPr>
        </p:nvSpPr>
        <p:spPr>
          <a:xfrm>
            <a:off x="507999" y="457200"/>
            <a:ext cx="33111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143875" y="372025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Wireless Communication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3" y="1362623"/>
            <a:ext cx="6843874" cy="28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5" y="168550"/>
            <a:ext cx="2112599" cy="1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Wireless</a:t>
            </a:r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557175" y="1564254"/>
            <a:ext cx="33111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i="0" lang="en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HC</a:t>
            </a:r>
            <a:r>
              <a:rPr b="1" lang="en" sz="1600"/>
              <a:t>-06 Bluetooth Module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Inexpensive.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Ease of Use.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Master and Slave Mode.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Low-Power Consumption.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Range up to 30ft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Perfect for in the field research.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63" y="580774"/>
            <a:ext cx="1860711" cy="1841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7" name="Shape 557"/>
          <p:cNvGraphicFramePr/>
          <p:nvPr/>
        </p:nvGraphicFramePr>
        <p:xfrm>
          <a:off x="4035062" y="26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487200"/>
                <a:gridCol w="14985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Ebay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0.6</a:t>
                      </a:r>
                      <a:r>
                        <a:rPr lang="en" sz="1100"/>
                        <a:t>” x 1.7”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Vcc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3.3-5</a:t>
                      </a:r>
                      <a:r>
                        <a:rPr lang="en" sz="1100"/>
                        <a:t> V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I/O pins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 (Vcc, Gnd, Tx, Rx)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$4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288750" y="16540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Printed Circuit Board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Schematic</a:t>
            </a:r>
          </a:p>
        </p:txBody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Font typeface="Trebuchet MS"/>
            </a:pPr>
            <a:r>
              <a:rPr lang="en">
                <a:solidFill>
                  <a:srgbClr val="000000"/>
                </a:solidFill>
              </a:rPr>
              <a:t>EAGLE</a:t>
            </a:r>
          </a:p>
          <a:p>
            <a:pPr indent="-317500" lvl="0" marL="457200" rtl="0">
              <a:spcBef>
                <a:spcPts val="800"/>
              </a:spcBef>
              <a:buSzPct val="100000"/>
            </a:pPr>
            <a:r>
              <a:rPr lang="en"/>
              <a:t>ATmega328</a:t>
            </a:r>
          </a:p>
          <a:p>
            <a:pPr indent="-317500" lvl="0" marL="457200" rtl="0">
              <a:spcBef>
                <a:spcPts val="800"/>
              </a:spcBef>
              <a:buSzPct val="100000"/>
            </a:pPr>
            <a:r>
              <a:rPr lang="en"/>
              <a:t>Headers for Sensors</a:t>
            </a:r>
          </a:p>
          <a:p>
            <a:pPr indent="-317500" lvl="0" marL="457200" rtl="0">
              <a:spcBef>
                <a:spcPts val="800"/>
              </a:spcBef>
              <a:buSzPct val="100000"/>
            </a:pPr>
            <a:r>
              <a:rPr lang="en"/>
              <a:t>LED’s for power and</a:t>
            </a:r>
          </a:p>
          <a:p>
            <a:pPr indent="0" lvl="0" marL="0" rtl="0">
              <a:spcBef>
                <a:spcPts val="800"/>
              </a:spcBef>
              <a:buNone/>
            </a:pPr>
            <a:r>
              <a:rPr lang="en"/>
              <a:t> Wireless connection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849" y="514024"/>
            <a:ext cx="5130849" cy="42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Goals and Objectives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508000" y="1213074"/>
            <a:ext cx="64476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Design a small scale, cost efficient data buoy that can be monitored through a mobile app with ease of operation</a:t>
            </a: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Functionality of the data buoy system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S</a:t>
            </a: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urround</a:t>
            </a:r>
            <a:r>
              <a:rPr lang="en"/>
              <a:t>ing a</a:t>
            </a: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ir and </a:t>
            </a:r>
            <a:r>
              <a:rPr lang="en"/>
              <a:t>w</a:t>
            </a: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ater tem</a:t>
            </a:r>
            <a:r>
              <a:rPr lang="en"/>
              <a:t>peratures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Wind </a:t>
            </a:r>
            <a:r>
              <a:rPr lang="en"/>
              <a:t>Speed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Salinity </a:t>
            </a:r>
            <a:r>
              <a:rPr lang="en"/>
              <a:t>D</a:t>
            </a: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etection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Realtime 3D Movement View 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Solar</a:t>
            </a:r>
            <a:r>
              <a:rPr lang="en"/>
              <a:t> Power Charging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</a:t>
            </a:r>
            <a:r>
              <a:rPr lang="en"/>
              <a:t>a</a:t>
            </a: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pplication for easy user interface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rPr>
              <a:t>Eagle Board</a:t>
            </a: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Second Revision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5.2 cm x 7.3 cm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Few vias</a:t>
            </a:r>
          </a:p>
          <a:p>
            <a:pPr indent="-228600" lvl="0" marL="457200" rtl="0">
              <a:spcBef>
                <a:spcPts val="800"/>
              </a:spcBef>
            </a:pPr>
            <a:r>
              <a:rPr lang="en"/>
              <a:t>Ordered from Elecrow</a:t>
            </a:r>
          </a:p>
          <a:p>
            <a:pPr indent="-228600" lvl="1" marL="914400" rtl="0">
              <a:spcBef>
                <a:spcPts val="800"/>
              </a:spcBef>
            </a:pPr>
            <a:r>
              <a:rPr lang="en"/>
              <a:t>10 5x10cm for $11</a:t>
            </a:r>
          </a:p>
          <a:p>
            <a:pPr indent="-228600" lvl="1" marL="914400" rtl="0">
              <a:spcBef>
                <a:spcPts val="800"/>
              </a:spcBef>
            </a:pPr>
            <a:r>
              <a:rPr lang="en"/>
              <a:t>Fast Shipping</a:t>
            </a:r>
          </a:p>
          <a:p>
            <a:pPr indent="0" lvl="0" marL="0">
              <a:spcBef>
                <a:spcPts val="80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501" y="360400"/>
            <a:ext cx="3441850" cy="4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Buoy </a:t>
            </a: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Housing</a:t>
            </a: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Oil disposal container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Wal Mart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Water tight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Durable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Small Design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Large enough to house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all components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175" y="619902"/>
            <a:ext cx="4350074" cy="27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Prototyping</a:t>
            </a:r>
          </a:p>
        </p:txBody>
      </p:sp>
      <p:pic>
        <p:nvPicPr>
          <p:cNvPr descr="Screen Shot 2016-09-28 at 7.32.36 PM.png"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50" y="1194800"/>
            <a:ext cx="3770524" cy="30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75" y="1192225"/>
            <a:ext cx="2084988" cy="30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169575" y="24105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Breadboard Overview</a:t>
            </a:r>
          </a:p>
        </p:txBody>
      </p:sp>
      <p:pic>
        <p:nvPicPr>
          <p:cNvPr descr="20160928_093633.jpg" id="596" name="Shape 596"/>
          <p:cNvPicPr preferRelativeResize="0"/>
          <p:nvPr/>
        </p:nvPicPr>
        <p:blipFill rotWithShape="1">
          <a:blip r:embed="rId3">
            <a:alphaModFix/>
          </a:blip>
          <a:srcRect b="0" l="5356" r="0" t="0"/>
          <a:stretch/>
        </p:blipFill>
        <p:spPr>
          <a:xfrm>
            <a:off x="1452876" y="1854574"/>
            <a:ext cx="4072827" cy="2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/>
          <p:nvPr/>
        </p:nvSpPr>
        <p:spPr>
          <a:xfrm>
            <a:off x="2457800" y="2027100"/>
            <a:ext cx="723000" cy="8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3465537" y="2253000"/>
            <a:ext cx="994500" cy="5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4392075" y="2479075"/>
            <a:ext cx="723000" cy="94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2855700" y="3121000"/>
            <a:ext cx="723000" cy="94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1689625" y="3121000"/>
            <a:ext cx="1066500" cy="110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2" name="Shape 602"/>
          <p:cNvCxnSpPr>
            <a:endCxn id="597" idx="0"/>
          </p:cNvCxnSpPr>
          <p:nvPr/>
        </p:nvCxnSpPr>
        <p:spPr>
          <a:xfrm>
            <a:off x="2819300" y="1457700"/>
            <a:ext cx="0" cy="56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3" name="Shape 603"/>
          <p:cNvCxnSpPr>
            <a:endCxn id="598" idx="0"/>
          </p:cNvCxnSpPr>
          <p:nvPr/>
        </p:nvCxnSpPr>
        <p:spPr>
          <a:xfrm flipH="1">
            <a:off x="3962787" y="1419300"/>
            <a:ext cx="4800" cy="83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4" name="Shape 604"/>
          <p:cNvCxnSpPr/>
          <p:nvPr/>
        </p:nvCxnSpPr>
        <p:spPr>
          <a:xfrm>
            <a:off x="4744775" y="1439550"/>
            <a:ext cx="8700" cy="10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5" name="Shape 605"/>
          <p:cNvCxnSpPr/>
          <p:nvPr/>
        </p:nvCxnSpPr>
        <p:spPr>
          <a:xfrm rot="10800000">
            <a:off x="2222800" y="4224000"/>
            <a:ext cx="9000" cy="40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6" name="Shape 606"/>
          <p:cNvCxnSpPr/>
          <p:nvPr/>
        </p:nvCxnSpPr>
        <p:spPr>
          <a:xfrm rot="10800000">
            <a:off x="3217200" y="4070200"/>
            <a:ext cx="0" cy="56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7" name="Shape 607"/>
          <p:cNvSpPr txBox="1"/>
          <p:nvPr/>
        </p:nvSpPr>
        <p:spPr>
          <a:xfrm>
            <a:off x="2213600" y="944500"/>
            <a:ext cx="1211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Accelerometer</a:t>
            </a:r>
          </a:p>
        </p:txBody>
      </p:sp>
      <p:sp>
        <p:nvSpPr>
          <p:cNvPr id="608" name="Shape 608"/>
          <p:cNvSpPr txBox="1"/>
          <p:nvPr/>
        </p:nvSpPr>
        <p:spPr>
          <a:xfrm rot="902">
            <a:off x="3329624" y="883150"/>
            <a:ext cx="1143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MCU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ATmega328p</a:t>
            </a:r>
          </a:p>
        </p:txBody>
      </p:sp>
      <p:sp>
        <p:nvSpPr>
          <p:cNvPr id="609" name="Shape 609"/>
          <p:cNvSpPr txBox="1"/>
          <p:nvPr/>
        </p:nvSpPr>
        <p:spPr>
          <a:xfrm rot="1016">
            <a:off x="4245824" y="869650"/>
            <a:ext cx="1015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Wireless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HC-06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508950" y="4602750"/>
            <a:ext cx="1436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LiPo Battery Charger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2760750" y="4602750"/>
            <a:ext cx="912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Buck Converter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424725" y="207645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Administrative Content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524925" y="43182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Distribution</a:t>
            </a:r>
          </a:p>
        </p:txBody>
      </p:sp>
      <p:pic>
        <p:nvPicPr>
          <p:cNvPr descr="Screen Shot 2016-09-28 at 5.50.09 PM.png"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75" y="1625827"/>
            <a:ext cx="6880101" cy="15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Financing</a:t>
            </a:r>
          </a:p>
        </p:txBody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603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b="0" i="0" lang="en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Self Financed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</a:pPr>
            <a:r>
              <a:rPr lang="en"/>
              <a:t>Initial budget of $100 per team member</a:t>
            </a:r>
          </a:p>
          <a:p>
            <a:pPr indent="-26035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Using as much personal inventory as possible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597350" y="3498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Budget</a:t>
            </a:r>
          </a:p>
        </p:txBody>
      </p:sp>
      <p:pic>
        <p:nvPicPr>
          <p:cNvPr descr="Screen Shot 2016-11-27 at 5.17.20 PM.png"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39" y="849325"/>
            <a:ext cx="4097425" cy="407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Development</a:t>
            </a:r>
          </a:p>
        </p:txBody>
      </p:sp>
      <p:pic>
        <p:nvPicPr>
          <p:cNvPr descr="top Corner view.PNG"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00" y="1447795"/>
            <a:ext cx="2443499" cy="210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ttom corner view.PNG" id="641" name="Shape 6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448" y="1189486"/>
            <a:ext cx="2798149" cy="2764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_VIEW.PNG" id="642" name="Shape 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550" y="1400343"/>
            <a:ext cx="2798150" cy="240449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807275" y="4010875"/>
            <a:ext cx="521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a counter-balance for use in rougher waters.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800"/>
              <a:t>*Drawn using Solid Edge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276500" y="771275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Issues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508397" y="339878"/>
            <a:ext cx="7886699" cy="574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Specifications</a:t>
            </a:r>
          </a:p>
        </p:txBody>
      </p:sp>
      <p:graphicFrame>
        <p:nvGraphicFramePr>
          <p:cNvPr id="356" name="Shape 356"/>
          <p:cNvGraphicFramePr/>
          <p:nvPr/>
        </p:nvGraphicFramePr>
        <p:xfrm>
          <a:off x="385622" y="10616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{BC3D25FA-83FF-4738-8B68-05A516EC4A5E}</a:tableStyleId>
              </a:tblPr>
              <a:tblGrid>
                <a:gridCol w="2286225"/>
                <a:gridCol w="2011900"/>
                <a:gridCol w="2149075"/>
              </a:tblGrid>
              <a:tr h="3400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Buoy Specifications</a:t>
                      </a:r>
                    </a:p>
                  </a:txBody>
                  <a:tcPr marT="34300" marB="34300" marR="56075" marL="56075"/>
                </a:tc>
                <a:tc hMerge="1"/>
                <a:tc hMerge="1"/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b="1" lang="en" sz="1400" u="none" cap="none" strike="noStrike"/>
                        <a:t>Component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400" u="none" cap="none" strike="noStrike"/>
                        <a:t>Parameter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400"/>
                        <a:t>Specification</a:t>
                      </a:r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en" sz="1400"/>
                        <a:t>Housing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Dimension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&lt;20”Lx20”Wx20”H</a:t>
                      </a:r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en" sz="1400"/>
                        <a:t>Wireless</a:t>
                      </a:r>
                      <a:r>
                        <a:rPr lang="en" sz="1400"/>
                        <a:t> Communication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Range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≥</a:t>
                      </a:r>
                      <a:r>
                        <a:rPr lang="en" sz="1400"/>
                        <a:t>20</a:t>
                      </a:r>
                      <a:r>
                        <a:rPr lang="en" sz="1400"/>
                        <a:t> ft</a:t>
                      </a:r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400"/>
                        <a:t>Sensor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400"/>
                        <a:t>Range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400"/>
                        <a:t>Accuracy</a:t>
                      </a:r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Wind Speed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up to </a:t>
                      </a:r>
                      <a:r>
                        <a:rPr lang="en"/>
                        <a:t>60 mph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±</a:t>
                      </a:r>
                      <a:r>
                        <a:rPr lang="en"/>
                        <a:t>1</a:t>
                      </a:r>
                      <a:r>
                        <a:rPr lang="en" sz="1400"/>
                        <a:t> m</a:t>
                      </a:r>
                      <a:r>
                        <a:rPr lang="en"/>
                        <a:t>ph</a:t>
                      </a:r>
                    </a:p>
                  </a:txBody>
                  <a:tcPr marT="34300" marB="34300" marR="56075" marL="56075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Water and Air Temperature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up to </a:t>
                      </a:r>
                      <a:r>
                        <a:rPr lang="en"/>
                        <a:t>120</a:t>
                      </a:r>
                      <a:r>
                        <a:rPr lang="en" sz="1400"/>
                        <a:t>°</a:t>
                      </a:r>
                      <a:r>
                        <a:rPr lang="en"/>
                        <a:t>F</a:t>
                      </a:r>
                    </a:p>
                  </a:txBody>
                  <a:tcPr marT="34300" marB="34300" marR="56075" marL="560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±</a:t>
                      </a:r>
                      <a:r>
                        <a:rPr lang="en"/>
                        <a:t>1</a:t>
                      </a:r>
                      <a:r>
                        <a:rPr lang="en" sz="1400"/>
                        <a:t>°</a:t>
                      </a:r>
                      <a:r>
                        <a:rPr lang="en"/>
                        <a:t>F</a:t>
                      </a:r>
                    </a:p>
                  </a:txBody>
                  <a:tcPr marT="34300" marB="34300" marR="56075" marL="5607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2073050" y="185305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27450" y="514125"/>
            <a:ext cx="7886700" cy="5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Block Diagram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0" y="1607249"/>
            <a:ext cx="6920125" cy="29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25" y="232923"/>
            <a:ext cx="2343925" cy="13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System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5" y="1552000"/>
            <a:ext cx="6447599" cy="27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775" y="166100"/>
            <a:ext cx="2278624" cy="1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508000" y="457200"/>
            <a:ext cx="6447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System</a:t>
            </a:r>
          </a:p>
        </p:txBody>
      </p:sp>
      <p:pic>
        <p:nvPicPr>
          <p:cNvPr descr="Untitled Diagram-2.png"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11275"/>
            <a:ext cx="49720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Solar Panel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Adafruit Solar Panel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6V output at 330mA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2W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Durable and lightweight (90g)</a:t>
            </a:r>
          </a:p>
          <a:p>
            <a:pPr indent="-317500" lvl="0" marL="457200" marR="0" rtl="0" algn="l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en"/>
              <a:t>Waterproof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creen Shot 2016-09-28 at 3.10.47 PM.pn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300" y="457200"/>
            <a:ext cx="2782650" cy="2239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Shape 384"/>
          <p:cNvGraphicFramePr/>
          <p:nvPr/>
        </p:nvGraphicFramePr>
        <p:xfrm>
          <a:off x="3830600" y="29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200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4.4” x 5.4”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$29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Battery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Li</a:t>
            </a:r>
            <a:r>
              <a:rPr b="1" lang="en" sz="1600"/>
              <a:t>thium Polymer Battery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3.7V nominal voltage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1200mAh nominal capacity</a:t>
            </a: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▶"/>
            </a:pPr>
            <a:r>
              <a:rPr lang="en"/>
              <a:t>Lightweight (22g)</a:t>
            </a:r>
          </a:p>
        </p:txBody>
      </p:sp>
      <p:pic>
        <p:nvPicPr>
          <p:cNvPr descr="Screen Shot 2016-09-28 at 3.12.51 PM.png"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121" y="834250"/>
            <a:ext cx="2705526" cy="1744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Shape 392"/>
          <p:cNvGraphicFramePr/>
          <p:nvPr/>
        </p:nvGraphicFramePr>
        <p:xfrm>
          <a:off x="3830600" y="29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{639EFD1D-FB7B-481C-87EB-F51AEAF4BDC1}</a:tableStyleId>
              </a:tblPr>
              <a:tblGrid>
                <a:gridCol w="1301025"/>
                <a:gridCol w="1301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Supplier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Adafruit</a:t>
                      </a: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Product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258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Size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1.3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” x 2.4”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$9.95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